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0404fb20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0404fb20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0404fb2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0404fb2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0404fb20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0404fb20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0404fb20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0404fb20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0404fb2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0404fb2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0404fb20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0404fb20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e0404fb20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e0404fb20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0404fb2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0404fb2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0404fb2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0404fb20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0404fb20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0404fb20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0404fb20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0404fb20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0404fb2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0404fb2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0404fb2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0404fb2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0404fb2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0404fb2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311700" y="4508150"/>
            <a:ext cx="8520600" cy="635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Ruturaj Abnave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build up</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p:cNvPicPr preferRelativeResize="0"/>
          <p:nvPr/>
        </p:nvPicPr>
        <p:blipFill>
          <a:blip r:embed="rId3">
            <a:alphaModFix/>
          </a:blip>
          <a:stretch>
            <a:fillRect/>
          </a:stretch>
        </p:blipFill>
        <p:spPr>
          <a:xfrm>
            <a:off x="421425" y="987750"/>
            <a:ext cx="8467151" cy="374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rgbClr val="FFFF00"/>
                </a:solidFill>
              </a:rPr>
              <a:t>I</a:t>
            </a:r>
            <a:r>
              <a:rPr lang="en" sz="1800">
                <a:solidFill>
                  <a:srgbClr val="FFFF00"/>
                </a:solidFill>
              </a:rPr>
              <a:t>nsights on Delivery Performance</a:t>
            </a:r>
            <a:r>
              <a:rPr lang="en" sz="1800">
                <a:solidFill>
                  <a:srgbClr val="FFE599"/>
                </a:solidFill>
              </a:rPr>
              <a:t>:</a:t>
            </a:r>
            <a:endParaRPr>
              <a:solidFill>
                <a:srgbClr val="FFE599"/>
              </a:solidFill>
            </a:endParaRPr>
          </a:p>
        </p:txBody>
      </p:sp>
      <p:sp>
        <p:nvSpPr>
          <p:cNvPr id="120" name="Google Shape;120;p23"/>
          <p:cNvSpPr txBox="1"/>
          <p:nvPr>
            <p:ph idx="1" type="body"/>
          </p:nvPr>
        </p:nvSpPr>
        <p:spPr>
          <a:xfrm>
            <a:off x="311700" y="868425"/>
            <a:ext cx="8520600" cy="4112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FFFF00"/>
              </a:buClr>
              <a:buSzPct val="100000"/>
              <a:buChar char="●"/>
            </a:pPr>
            <a:r>
              <a:rPr lang="en">
                <a:solidFill>
                  <a:srgbClr val="FFFF00"/>
                </a:solidFill>
              </a:rPr>
              <a:t>Late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Top Categories: Curtain-Side 13.6M Trailer (784), Box 44ft (201), Box (79) have the most late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Insight: These categories face challenges in meeting delivery schedules, especially the Curtain-Side 13.6M Trailer and Box 44ft.</a:t>
            </a:r>
            <a:endParaRPr>
              <a:solidFill>
                <a:srgbClr val="FFFF00"/>
              </a:solidFill>
            </a:endParaRPr>
          </a:p>
          <a:p>
            <a:pPr indent="-334327" lvl="0" marL="457200" rtl="0" algn="l">
              <a:spcBef>
                <a:spcPts val="0"/>
              </a:spcBef>
              <a:spcAft>
                <a:spcPts val="0"/>
              </a:spcAft>
              <a:buClr>
                <a:srgbClr val="FFFF00"/>
              </a:buClr>
              <a:buSzPct val="100000"/>
              <a:buChar char="●"/>
            </a:pPr>
            <a:r>
              <a:rPr lang="en">
                <a:solidFill>
                  <a:srgbClr val="FFFF00"/>
                </a:solidFill>
              </a:rPr>
              <a:t>Before Time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Top Categories: Curtain-Side 13.6M Trailer (294), LWB Van (131), Box (34) show significant deliveries before the expected time.</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Insight: Curtain-Side 13.6M Trailer often completes deliveries before time, suggesting efficient scheduling or logistics management.</a:t>
            </a:r>
            <a:endParaRPr>
              <a:solidFill>
                <a:srgbClr val="FFFF00"/>
              </a:solidFill>
            </a:endParaRPr>
          </a:p>
          <a:p>
            <a:pPr indent="-334327" lvl="0" marL="457200" rtl="0" algn="l">
              <a:spcBef>
                <a:spcPts val="0"/>
              </a:spcBef>
              <a:spcAft>
                <a:spcPts val="0"/>
              </a:spcAft>
              <a:buClr>
                <a:srgbClr val="FFFF00"/>
              </a:buClr>
              <a:buSzPct val="100000"/>
              <a:buChar char="●"/>
            </a:pPr>
            <a:r>
              <a:rPr lang="en">
                <a:solidFill>
                  <a:srgbClr val="FFFF00"/>
                </a:solidFill>
              </a:rPr>
              <a:t>On-time (Before or On-time)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Top Categories: Curtain-Side 13.6M Trailer (699), Box (302), LWB Van (192) are the most successful in on-time deliveries.</a:t>
            </a:r>
            <a:endParaRPr>
              <a:solidFill>
                <a:srgbClr val="FFFF00"/>
              </a:solidFill>
            </a:endParaRPr>
          </a:p>
          <a:p>
            <a:pPr indent="0" lvl="0" marL="0" rtl="0" algn="l">
              <a:spcBef>
                <a:spcPts val="0"/>
              </a:spcBef>
              <a:spcAft>
                <a:spcPts val="0"/>
              </a:spcAft>
              <a:buClr>
                <a:schemeClr val="dk1"/>
              </a:buClr>
              <a:buSzPct val="61111"/>
              <a:buFont typeface="Arial"/>
              <a:buNone/>
            </a:pPr>
            <a:r>
              <a:rPr lang="en">
                <a:solidFill>
                  <a:srgbClr val="FFFF00"/>
                </a:solidFill>
              </a:rPr>
              <a:t>Insight: Curtain-Side 13.6M Trailer, Box, and LWB Van consistently achieve on-time deliveries, indicating effective operational planning.</a:t>
            </a:r>
            <a:endParaRPr>
              <a:solidFill>
                <a:srgbClr val="FFFF00"/>
              </a:solidFill>
            </a:endParaRPr>
          </a:p>
          <a:p>
            <a:pPr indent="0" lvl="0" marL="0" rtl="0" algn="l">
              <a:spcBef>
                <a:spcPts val="0"/>
              </a:spcBef>
              <a:spcAft>
                <a:spcPts val="1200"/>
              </a:spcAft>
              <a:buNone/>
            </a:pPr>
            <a:r>
              <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Notifications for Potential Delays</a:t>
            </a:r>
            <a:endParaRPr>
              <a:solidFill>
                <a:schemeClr val="accent6"/>
              </a:solidFill>
            </a:endParaRPr>
          </a:p>
        </p:txBody>
      </p:sp>
      <p:sp>
        <p:nvSpPr>
          <p:cNvPr id="126" name="Google Shape;126;p24"/>
          <p:cNvSpPr txBox="1"/>
          <p:nvPr>
            <p:ph idx="1" type="body"/>
          </p:nvPr>
        </p:nvSpPr>
        <p:spPr>
          <a:xfrm>
            <a:off x="311700" y="1152475"/>
            <a:ext cx="8520600" cy="2781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accent6"/>
              </a:buClr>
              <a:buSzPts val="1900"/>
              <a:buChar char="●"/>
            </a:pPr>
            <a:r>
              <a:rPr lang="en" sz="1900">
                <a:solidFill>
                  <a:schemeClr val="accent6"/>
                </a:solidFill>
              </a:rPr>
              <a:t>Process:</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Identified shipments at risk of late delivery and calculated the notification times.</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Example Notification:</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"Shipment XYZ is potentially late. Notification time: [specific time]."</a:t>
            </a:r>
            <a:endParaRPr sz="1900">
              <a:solidFill>
                <a:schemeClr val="accent6"/>
              </a:solidFill>
            </a:endParaRPr>
          </a:p>
          <a:p>
            <a:pPr indent="-349250" lvl="0" marL="457200" rtl="0" algn="l">
              <a:spcBef>
                <a:spcPts val="0"/>
              </a:spcBef>
              <a:spcAft>
                <a:spcPts val="0"/>
              </a:spcAft>
              <a:buClr>
                <a:schemeClr val="accent6"/>
              </a:buClr>
              <a:buSzPts val="1900"/>
              <a:buChar char="●"/>
            </a:pPr>
            <a:r>
              <a:rPr lang="en" sz="1900">
                <a:solidFill>
                  <a:schemeClr val="accent6"/>
                </a:solidFill>
              </a:rPr>
              <a:t>Columns for Notification:</a:t>
            </a:r>
            <a:endParaRPr sz="1900">
              <a:solidFill>
                <a:schemeClr val="accent6"/>
              </a:solidFill>
            </a:endParaRPr>
          </a:p>
          <a:p>
            <a:pPr indent="0" lvl="0" marL="0" rtl="0" algn="l">
              <a:spcBef>
                <a:spcPts val="0"/>
              </a:spcBef>
              <a:spcAft>
                <a:spcPts val="0"/>
              </a:spcAft>
              <a:buClr>
                <a:schemeClr val="dk1"/>
              </a:buClr>
              <a:buSzPts val="1100"/>
              <a:buFont typeface="Arial"/>
              <a:buNone/>
            </a:pPr>
            <a:r>
              <a:rPr lang="en" sz="1900">
                <a:solidFill>
                  <a:schemeClr val="accent6"/>
                </a:solidFill>
              </a:rPr>
              <a:t>SHIPMENT_NUMBER, LAST_DELIVERY_SCHEDULE_LATEST, ACTUAL_DELIVERY_TIME, NOTIFICATION_TIME, ON_TIME_DELIVERY.</a:t>
            </a:r>
            <a:endParaRPr sz="1900">
              <a:solidFill>
                <a:schemeClr val="accent6"/>
              </a:solidFill>
            </a:endParaRPr>
          </a:p>
          <a:p>
            <a:pPr indent="0" lvl="0" marL="0" rtl="0" algn="l">
              <a:spcBef>
                <a:spcPts val="0"/>
              </a:spcBef>
              <a:spcAft>
                <a:spcPts val="1200"/>
              </a:spcAft>
              <a:buNone/>
            </a:pPr>
            <a:r>
              <a:t/>
            </a:r>
            <a:endParaRPr sz="1900">
              <a:solidFill>
                <a:schemeClr val="accent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63850"/>
            <a:ext cx="8520600" cy="53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FFFF00"/>
                </a:solidFill>
              </a:rPr>
              <a:t>Suggested Next Steps</a:t>
            </a:r>
            <a:endParaRPr sz="2200">
              <a:solidFill>
                <a:srgbClr val="FFFF00"/>
              </a:solidFill>
            </a:endParaRPr>
          </a:p>
        </p:txBody>
      </p:sp>
      <p:sp>
        <p:nvSpPr>
          <p:cNvPr id="132" name="Google Shape;132;p25"/>
          <p:cNvSpPr txBox="1"/>
          <p:nvPr>
            <p:ph idx="1" type="body"/>
          </p:nvPr>
        </p:nvSpPr>
        <p:spPr>
          <a:xfrm>
            <a:off x="311700" y="600250"/>
            <a:ext cx="8520600" cy="4291200"/>
          </a:xfrm>
          <a:prstGeom prst="rect">
            <a:avLst/>
          </a:prstGeom>
        </p:spPr>
        <p:txBody>
          <a:bodyPr anchorCtr="0" anchor="t" bIns="91425" lIns="91425" spcFirstLastPara="1" rIns="91425" wrap="square" tIns="91425">
            <a:noAutofit/>
          </a:bodyPr>
          <a:lstStyle/>
          <a:p>
            <a:pPr indent="-319087" lvl="0" marL="457200" rtl="0" algn="l">
              <a:lnSpc>
                <a:spcPct val="95000"/>
              </a:lnSpc>
              <a:spcBef>
                <a:spcPts val="0"/>
              </a:spcBef>
              <a:spcAft>
                <a:spcPts val="0"/>
              </a:spcAft>
              <a:buClr>
                <a:srgbClr val="FFFF00"/>
              </a:buClr>
              <a:buSzPts val="1425"/>
              <a:buChar char="●"/>
            </a:pPr>
            <a:r>
              <a:rPr lang="en" sz="1425">
                <a:solidFill>
                  <a:srgbClr val="FFFF00"/>
                </a:solidFill>
              </a:rPr>
              <a:t>Refine Scheduling Accuracy</a:t>
            </a:r>
            <a:endParaRPr sz="1425">
              <a:solidFill>
                <a:srgbClr val="FFFF00"/>
              </a:solidFill>
            </a:endParaRPr>
          </a:p>
          <a:p>
            <a:pPr indent="0" lvl="0" marL="0" rtl="0" algn="l">
              <a:lnSpc>
                <a:spcPct val="95000"/>
              </a:lnSpc>
              <a:spcBef>
                <a:spcPts val="0"/>
              </a:spcBef>
              <a:spcAft>
                <a:spcPts val="0"/>
              </a:spcAft>
              <a:buClr>
                <a:schemeClr val="dk1"/>
              </a:buClr>
              <a:buSzPts val="688"/>
              <a:buFont typeface="Arial"/>
              <a:buNone/>
            </a:pPr>
            <a:r>
              <a:rPr lang="en" sz="1425">
                <a:solidFill>
                  <a:srgbClr val="FFFF00"/>
                </a:solidFill>
              </a:rPr>
              <a:t>Action: Utilise historical data and analytics to improve the accuracy of delivery time estimates.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a:t>
            </a:r>
            <a:r>
              <a:rPr lang="en" sz="1425">
                <a:solidFill>
                  <a:srgbClr val="FFFF00"/>
                </a:solidFill>
              </a:rPr>
              <a:t>enefit: Reduces instances of early deliveries, optimising resource utilisation and improving operational efficiency.</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319087" lvl="0" marL="457200" rtl="0" algn="l">
              <a:lnSpc>
                <a:spcPct val="95000"/>
              </a:lnSpc>
              <a:spcBef>
                <a:spcPts val="0"/>
              </a:spcBef>
              <a:spcAft>
                <a:spcPts val="0"/>
              </a:spcAft>
              <a:buClr>
                <a:srgbClr val="FFFF00"/>
              </a:buClr>
              <a:buSzPts val="1425"/>
              <a:buChar char="●"/>
            </a:pPr>
            <a:r>
              <a:rPr lang="en" sz="1425">
                <a:solidFill>
                  <a:srgbClr val="FFFF00"/>
                </a:solidFill>
              </a:rPr>
              <a:t>Stakeholder Communication Protocol</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Action: Establish a clear and standardised communication protocol for notifying stakeholders about potential delays and early deliveries.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Benefit: Enhances transparency and trust with customers and partners, allowing for better customer service and expectation management.</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319087" lvl="0" marL="457200" rtl="0" algn="l">
              <a:lnSpc>
                <a:spcPct val="95000"/>
              </a:lnSpc>
              <a:spcBef>
                <a:spcPts val="0"/>
              </a:spcBef>
              <a:spcAft>
                <a:spcPts val="0"/>
              </a:spcAft>
              <a:buClr>
                <a:srgbClr val="FFFF00"/>
              </a:buClr>
              <a:buSzPts val="1425"/>
              <a:buChar char="●"/>
            </a:pPr>
            <a:r>
              <a:rPr lang="en" sz="1425">
                <a:solidFill>
                  <a:srgbClr val="FFFF00"/>
                </a:solidFill>
              </a:rPr>
              <a:t>Performance Analysis and Review</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Action: Conduct regular reviews and analysis of delivery performance metrics.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Benefit: Identifies trends and patterns in delivery times, enabling continuous improvement of operational processes.</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319087" lvl="0" marL="457200" rtl="0" algn="l">
              <a:lnSpc>
                <a:spcPct val="95000"/>
              </a:lnSpc>
              <a:spcBef>
                <a:spcPts val="0"/>
              </a:spcBef>
              <a:spcAft>
                <a:spcPts val="0"/>
              </a:spcAft>
              <a:buClr>
                <a:srgbClr val="FFFF00"/>
              </a:buClr>
              <a:buSzPts val="1425"/>
              <a:buChar char="●"/>
            </a:pPr>
            <a:r>
              <a:rPr lang="en" sz="1425">
                <a:solidFill>
                  <a:srgbClr val="FFFF00"/>
                </a:solidFill>
              </a:rPr>
              <a:t>Operational Adjustments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Action: Implement operational adjustments based on analysis findings, such as optimising delivery routes or adjusting scheduling windows.</a:t>
            </a:r>
            <a:endParaRPr sz="1425">
              <a:solidFill>
                <a:srgbClr val="FFFF00"/>
              </a:solidFill>
            </a:endParaRPr>
          </a:p>
          <a:p>
            <a:pPr indent="0" lvl="0" marL="0" rtl="0" algn="l">
              <a:lnSpc>
                <a:spcPct val="95000"/>
              </a:lnSpc>
              <a:spcBef>
                <a:spcPts val="0"/>
              </a:spcBef>
              <a:spcAft>
                <a:spcPts val="0"/>
              </a:spcAft>
              <a:buSzPts val="688"/>
              <a:buNone/>
            </a:pPr>
            <a:r>
              <a:rPr lang="en" sz="1425">
                <a:solidFill>
                  <a:srgbClr val="FFFF00"/>
                </a:solidFill>
              </a:rPr>
              <a:t>Benefit: Improves delivery efficiency and reduces the occurrence of both early and late deliveries.</a:t>
            </a:r>
            <a:endParaRPr sz="1425">
              <a:solidFill>
                <a:srgbClr val="FFFF00"/>
              </a:solidFill>
            </a:endParaRPr>
          </a:p>
          <a:p>
            <a:pPr indent="0" lvl="0" marL="0" rtl="0" algn="l">
              <a:lnSpc>
                <a:spcPct val="95000"/>
              </a:lnSpc>
              <a:spcBef>
                <a:spcPts val="0"/>
              </a:spcBef>
              <a:spcAft>
                <a:spcPts val="0"/>
              </a:spcAft>
              <a:buSzPts val="688"/>
              <a:buNone/>
            </a:pPr>
            <a:r>
              <a:t/>
            </a:r>
            <a:endParaRPr sz="1425">
              <a:solidFill>
                <a:srgbClr val="FFFF00"/>
              </a:solidFill>
            </a:endParaRPr>
          </a:p>
          <a:p>
            <a:pPr indent="0" lvl="0" marL="0" rtl="0" algn="l">
              <a:lnSpc>
                <a:spcPct val="95000"/>
              </a:lnSpc>
              <a:spcBef>
                <a:spcPts val="0"/>
              </a:spcBef>
              <a:spcAft>
                <a:spcPts val="0"/>
              </a:spcAft>
              <a:buSzPts val="688"/>
              <a:buNone/>
            </a:pPr>
            <a:r>
              <a:t/>
            </a:r>
            <a:endParaRPr sz="1225">
              <a:solidFill>
                <a:srgbClr val="00FF00"/>
              </a:solidFill>
            </a:endParaRPr>
          </a:p>
          <a:p>
            <a:pPr indent="0" lvl="0" marL="0" rtl="0" algn="l">
              <a:lnSpc>
                <a:spcPct val="95000"/>
              </a:lnSpc>
              <a:spcBef>
                <a:spcPts val="0"/>
              </a:spcBef>
              <a:spcAft>
                <a:spcPts val="1200"/>
              </a:spcAft>
              <a:buSzPts val="688"/>
              <a:buNone/>
            </a:pPr>
            <a:r>
              <a:t/>
            </a:r>
            <a:endParaRPr sz="1125">
              <a:solidFill>
                <a:srgbClr val="00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Conclusion</a:t>
            </a:r>
            <a:endParaRPr>
              <a:solidFill>
                <a:srgbClr val="FFFF00"/>
              </a:solidFill>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FFFF00"/>
                </a:solidFill>
              </a:rPr>
              <a:t>I</a:t>
            </a:r>
            <a:r>
              <a:rPr b="1" lang="en">
                <a:solidFill>
                  <a:srgbClr val="FFFF00"/>
                </a:solidFill>
              </a:rPr>
              <a:t>mplementing these suggested next steps will not only address the issues identified in the analysis but also improve overall delivery performance, customer satisfaction, and operational efficiency. Continuous monitoring and evaluation of these actions will be essential to ensure sustained improvement in delivery times and service quality.</a:t>
            </a:r>
            <a:endParaRPr b="1">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0" name="Google Shape;60;p14"/>
          <p:cNvSpPr txBox="1"/>
          <p:nvPr>
            <p:ph idx="1" type="body"/>
          </p:nvPr>
        </p:nvSpPr>
        <p:spPr>
          <a:xfrm>
            <a:off x="0" y="459750"/>
            <a:ext cx="4508100" cy="293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4200">
                <a:solidFill>
                  <a:srgbClr val="FFFFFF"/>
                </a:solidFill>
                <a:highlight>
                  <a:schemeClr val="dk1"/>
                </a:highlight>
                <a:latin typeface="Roboto"/>
                <a:ea typeface="Roboto"/>
                <a:cs typeface="Roboto"/>
                <a:sym typeface="Roboto"/>
              </a:rPr>
              <a:t>Revolutionizing Freight Transport with DigiHaul</a:t>
            </a:r>
            <a:endParaRPr/>
          </a:p>
        </p:txBody>
      </p:sp>
      <p:pic>
        <p:nvPicPr>
          <p:cNvPr id="61" name="Google Shape;61;p14"/>
          <p:cNvPicPr preferRelativeResize="0"/>
          <p:nvPr/>
        </p:nvPicPr>
        <p:blipFill>
          <a:blip r:embed="rId3">
            <a:alphaModFix/>
          </a:blip>
          <a:stretch>
            <a:fillRect/>
          </a:stretch>
        </p:blipFill>
        <p:spPr>
          <a:xfrm>
            <a:off x="4572000" y="0"/>
            <a:ext cx="45720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178800"/>
            <a:ext cx="8520600" cy="7365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0"/>
              </a:spcBef>
              <a:spcAft>
                <a:spcPts val="0"/>
              </a:spcAft>
              <a:buClr>
                <a:schemeClr val="dk1"/>
              </a:buClr>
              <a:buSzPct val="66666"/>
              <a:buFont typeface="Arial"/>
              <a:buNone/>
            </a:pPr>
            <a:r>
              <a:rPr b="1" lang="en" sz="1650">
                <a:solidFill>
                  <a:srgbClr val="FFFF00"/>
                </a:solidFill>
                <a:latin typeface="Roboto"/>
                <a:ea typeface="Roboto"/>
                <a:cs typeface="Roboto"/>
                <a:sym typeface="Roboto"/>
              </a:rPr>
              <a:t>Introduction</a:t>
            </a:r>
            <a:endParaRPr b="1" sz="1650">
              <a:solidFill>
                <a:srgbClr val="FFFF00"/>
              </a:solidFill>
              <a:latin typeface="Roboto"/>
              <a:ea typeface="Roboto"/>
              <a:cs typeface="Roboto"/>
              <a:sym typeface="Roboto"/>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715175"/>
            <a:ext cx="8520600" cy="420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00"/>
              </a:buClr>
              <a:buSzPts val="1700"/>
              <a:buChar char="●"/>
            </a:pPr>
            <a:r>
              <a:rPr lang="en" sz="1700">
                <a:solidFill>
                  <a:srgbClr val="FFFF00"/>
                </a:solidFill>
              </a:rPr>
              <a:t>Title: Analysis of Shipment Delivery Data</a:t>
            </a:r>
            <a:endParaRPr sz="1700">
              <a:solidFill>
                <a:srgbClr val="FFFF00"/>
              </a:solidFill>
            </a:endParaRPr>
          </a:p>
          <a:p>
            <a:pPr indent="0" lvl="0" marL="0" rtl="0" algn="l">
              <a:spcBef>
                <a:spcPts val="0"/>
              </a:spcBef>
              <a:spcAft>
                <a:spcPts val="0"/>
              </a:spcAft>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Objective: To evaluate the on-time delivery performance and identify potential delays for shipments between October 1st and December 31st, 2023.</a:t>
            </a:r>
            <a:endParaRPr sz="1700">
              <a:solidFill>
                <a:srgbClr val="FFFF00"/>
              </a:solidFill>
            </a:endParaRPr>
          </a:p>
          <a:p>
            <a:pPr indent="0" lvl="0" marL="457200" rtl="0" algn="l">
              <a:spcBef>
                <a:spcPts val="0"/>
              </a:spcBef>
              <a:spcAft>
                <a:spcPts val="0"/>
              </a:spcAft>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Data Overview</a:t>
            </a:r>
            <a:endParaRPr sz="1700">
              <a:solidFill>
                <a:srgbClr val="FFFF00"/>
              </a:solidFill>
            </a:endParaRPr>
          </a:p>
          <a:p>
            <a:pPr indent="0" lvl="0" marL="0" rtl="0" algn="l">
              <a:spcBef>
                <a:spcPts val="0"/>
              </a:spcBef>
              <a:spcAft>
                <a:spcPts val="0"/>
              </a:spcAft>
              <a:buNone/>
            </a:pPr>
            <a:r>
              <a:rPr lang="en" sz="1700">
                <a:solidFill>
                  <a:srgbClr val="FFFF00"/>
                </a:solidFill>
              </a:rPr>
              <a:t>         Data Sources:</a:t>
            </a:r>
            <a:endParaRPr sz="1700">
              <a:solidFill>
                <a:srgbClr val="FFFF00"/>
              </a:solidFill>
            </a:endParaRPr>
          </a:p>
          <a:p>
            <a:pPr indent="0" lvl="0" marL="0" rtl="0" algn="l">
              <a:spcBef>
                <a:spcPts val="0"/>
              </a:spcBef>
              <a:spcAft>
                <a:spcPts val="0"/>
              </a:spcAft>
              <a:buNone/>
            </a:pPr>
            <a:r>
              <a:rPr lang="en" sz="1700">
                <a:solidFill>
                  <a:srgbClr val="FFFF00"/>
                </a:solidFill>
              </a:rPr>
              <a:t>         1.Shipment Bookings</a:t>
            </a:r>
            <a:endParaRPr sz="1700">
              <a:solidFill>
                <a:srgbClr val="FFFF00"/>
              </a:solidFill>
            </a:endParaRPr>
          </a:p>
          <a:p>
            <a:pPr indent="0" lvl="0" marL="0" rtl="0" algn="l">
              <a:spcBef>
                <a:spcPts val="0"/>
              </a:spcBef>
              <a:spcAft>
                <a:spcPts val="0"/>
              </a:spcAft>
              <a:buNone/>
            </a:pPr>
            <a:r>
              <a:rPr lang="en" sz="1700">
                <a:solidFill>
                  <a:srgbClr val="FFFF00"/>
                </a:solidFill>
              </a:rPr>
              <a:t>         2.GPS Data</a:t>
            </a:r>
            <a:endParaRPr sz="1700">
              <a:solidFill>
                <a:srgbClr val="FFFF00"/>
              </a:solidFill>
            </a:endParaRPr>
          </a:p>
          <a:p>
            <a:pPr indent="0" lvl="0" marL="0" rtl="0" algn="l">
              <a:spcBef>
                <a:spcPts val="0"/>
              </a:spcBef>
              <a:spcAft>
                <a:spcPts val="0"/>
              </a:spcAft>
              <a:buClr>
                <a:schemeClr val="dk1"/>
              </a:buClr>
              <a:buSzPts val="1100"/>
              <a:buFont typeface="Arial"/>
              <a:buNone/>
            </a:pPr>
            <a:r>
              <a:t/>
            </a:r>
            <a:endParaRPr sz="1700">
              <a:solidFill>
                <a:srgbClr val="FFFF00"/>
              </a:solidFill>
            </a:endParaRPr>
          </a:p>
          <a:p>
            <a:pPr indent="-336550" lvl="0" marL="457200" rtl="0" algn="l">
              <a:spcBef>
                <a:spcPts val="0"/>
              </a:spcBef>
              <a:spcAft>
                <a:spcPts val="0"/>
              </a:spcAft>
              <a:buClr>
                <a:srgbClr val="FFFF00"/>
              </a:buClr>
              <a:buSzPts val="1700"/>
              <a:buChar char="●"/>
            </a:pPr>
            <a:r>
              <a:rPr lang="en" sz="1700">
                <a:solidFill>
                  <a:srgbClr val="FFFF00"/>
                </a:solidFill>
              </a:rPr>
              <a:t>Stakeholders:</a:t>
            </a:r>
            <a:endParaRPr sz="1700">
              <a:solidFill>
                <a:srgbClr val="FFFF00"/>
              </a:solidFill>
            </a:endParaRPr>
          </a:p>
          <a:p>
            <a:pPr indent="0" lvl="0" marL="457200" rtl="0" algn="l">
              <a:spcBef>
                <a:spcPts val="0"/>
              </a:spcBef>
              <a:spcAft>
                <a:spcPts val="0"/>
              </a:spcAft>
              <a:buNone/>
            </a:pPr>
            <a:r>
              <a:rPr lang="en" sz="1700">
                <a:solidFill>
                  <a:srgbClr val="FFFF00"/>
                </a:solidFill>
              </a:rPr>
              <a:t>Senior non-technical stakeholders needing high-level insights and actionable recommendations.</a:t>
            </a:r>
            <a:endParaRPr sz="1700">
              <a:solidFill>
                <a:srgbClr val="FFFF00"/>
              </a:solidFill>
            </a:endParaRPr>
          </a:p>
          <a:p>
            <a:pPr indent="0" lvl="0" marL="457200" rtl="0" algn="l">
              <a:spcBef>
                <a:spcPts val="0"/>
              </a:spcBef>
              <a:spcAft>
                <a:spcPts val="0"/>
              </a:spcAft>
              <a:buNone/>
            </a:pPr>
            <a:r>
              <a:t/>
            </a:r>
            <a:endParaRPr sz="1700">
              <a:solidFill>
                <a:schemeClr val="dk1"/>
              </a:solidFill>
            </a:endParaRPr>
          </a:p>
          <a:p>
            <a:pPr indent="0" lvl="0" marL="91440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0" rtl="0" algn="l">
              <a:spcBef>
                <a:spcPts val="0"/>
              </a:spcBef>
              <a:spcAft>
                <a:spcPts val="1200"/>
              </a:spcAft>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solidFill>
                  <a:srgbClr val="FFFF00"/>
                </a:solidFill>
              </a:rPr>
              <a:t>Key Metrics and Definitions</a:t>
            </a:r>
            <a:endParaRPr b="1">
              <a:solidFill>
                <a:srgbClr val="FFFF00"/>
              </a:solidFill>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00"/>
              </a:buClr>
              <a:buSzPts val="1800"/>
              <a:buChar char="●"/>
            </a:pPr>
            <a:r>
              <a:rPr lang="en">
                <a:solidFill>
                  <a:srgbClr val="FFFF00"/>
                </a:solidFill>
              </a:rPr>
              <a:t>On-Time Delivery:</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Deliveries made within the scheduled latest delivery time plus a 30-minute buffer.</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Before On-time Deliveries:</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Deliveries made before the earliest scheduled delivery time.</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Total on time Deliveries:</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Sum of on-time and before on time deliveries.</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Late Deliveries:</a:t>
            </a:r>
            <a:endParaRPr>
              <a:solidFill>
                <a:srgbClr val="FFFF00"/>
              </a:solidFill>
            </a:endParaRPr>
          </a:p>
          <a:p>
            <a:pPr indent="0" lvl="0" marL="0" rtl="0" algn="l">
              <a:spcBef>
                <a:spcPts val="0"/>
              </a:spcBef>
              <a:spcAft>
                <a:spcPts val="0"/>
              </a:spcAft>
              <a:buClr>
                <a:schemeClr val="dk1"/>
              </a:buClr>
              <a:buSzPts val="1100"/>
              <a:buFont typeface="Arial"/>
              <a:buNone/>
            </a:pPr>
            <a:r>
              <a:rPr lang="en">
                <a:solidFill>
                  <a:srgbClr val="FFFF00"/>
                </a:solidFill>
              </a:rPr>
              <a:t>Deliveries made after the scheduled latest delivery time plus the 30-minute buffer.</a:t>
            </a:r>
            <a:endParaRPr>
              <a:solidFill>
                <a:srgbClr val="FFFF00"/>
              </a:solidFill>
            </a:endParaRPr>
          </a:p>
          <a:p>
            <a:pPr indent="0" lvl="0" marL="0" rtl="0" algn="l">
              <a:spcBef>
                <a:spcPts val="0"/>
              </a:spcBef>
              <a:spcAft>
                <a:spcPts val="1200"/>
              </a:spcAft>
              <a:buNone/>
            </a:pPr>
            <a:r>
              <a:t/>
            </a:r>
            <a:endParaRPr>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Analysis Result</a:t>
            </a:r>
            <a:endParaRPr b="1"/>
          </a:p>
        </p:txBody>
      </p:sp>
      <p:sp>
        <p:nvSpPr>
          <p:cNvPr id="79" name="Google Shape;7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0" name="Google Shape;80;p17"/>
          <p:cNvSpPr txBox="1"/>
          <p:nvPr>
            <p:ph idx="2" type="body"/>
          </p:nvPr>
        </p:nvSpPr>
        <p:spPr>
          <a:xfrm>
            <a:off x="4832400" y="817350"/>
            <a:ext cx="3999900" cy="375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311700" y="917525"/>
            <a:ext cx="4260299" cy="3551149"/>
          </a:xfrm>
          <a:prstGeom prst="rect">
            <a:avLst/>
          </a:prstGeom>
          <a:noFill/>
          <a:ln>
            <a:noFill/>
          </a:ln>
        </p:spPr>
      </p:pic>
      <p:pic>
        <p:nvPicPr>
          <p:cNvPr id="82" name="Google Shape;82;p17"/>
          <p:cNvPicPr preferRelativeResize="0"/>
          <p:nvPr/>
        </p:nvPicPr>
        <p:blipFill>
          <a:blip r:embed="rId4">
            <a:alphaModFix/>
          </a:blip>
          <a:stretch>
            <a:fillRect/>
          </a:stretch>
        </p:blipFill>
        <p:spPr>
          <a:xfrm>
            <a:off x="4365150" y="561925"/>
            <a:ext cx="4467150" cy="400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0"/>
            <a:ext cx="8520600" cy="51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FFFF00"/>
                </a:solidFill>
              </a:rPr>
              <a:t>Overall Performance:</a:t>
            </a:r>
            <a:endParaRPr>
              <a:solidFill>
                <a:srgbClr val="FFFF00"/>
              </a:solidFill>
            </a:endParaRPr>
          </a:p>
        </p:txBody>
      </p:sp>
      <p:sp>
        <p:nvSpPr>
          <p:cNvPr id="88" name="Google Shape;88;p18"/>
          <p:cNvSpPr txBox="1"/>
          <p:nvPr>
            <p:ph idx="1" type="body"/>
          </p:nvPr>
        </p:nvSpPr>
        <p:spPr>
          <a:xfrm>
            <a:off x="311700" y="510900"/>
            <a:ext cx="8520600" cy="4533600"/>
          </a:xfrm>
          <a:prstGeom prst="rect">
            <a:avLst/>
          </a:prstGeom>
        </p:spPr>
        <p:txBody>
          <a:bodyPr anchorCtr="0" anchor="t" bIns="91425" lIns="91425" spcFirstLastPara="1" rIns="91425" wrap="square" tIns="91425">
            <a:noAutofit/>
          </a:bodyPr>
          <a:lstStyle/>
          <a:p>
            <a:pPr indent="-332105" lvl="0" marL="457200" rtl="0" algn="l">
              <a:lnSpc>
                <a:spcPct val="95000"/>
              </a:lnSpc>
              <a:spcBef>
                <a:spcPts val="0"/>
              </a:spcBef>
              <a:spcAft>
                <a:spcPts val="0"/>
              </a:spcAft>
              <a:buClr>
                <a:srgbClr val="FFFF00"/>
              </a:buClr>
              <a:buSzPts val="1630"/>
              <a:buChar char="●"/>
            </a:pPr>
            <a:r>
              <a:rPr lang="en" sz="1629">
                <a:solidFill>
                  <a:srgbClr val="FFFF00"/>
                </a:solidFill>
              </a:rPr>
              <a:t>Total Shipments Analyzed: 3245</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Number of shipments within the analysed period: 1 October 2023 to 31 December 2023.</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Total Deliveries: 3245</a:t>
            </a:r>
            <a:endParaRPr sz="1629">
              <a:solidFill>
                <a:srgbClr val="FFFF00"/>
              </a:solidFill>
            </a:endParaRPr>
          </a:p>
          <a:p>
            <a:pPr indent="0" lvl="0" marL="0" rtl="0" algn="l">
              <a:lnSpc>
                <a:spcPct val="95000"/>
              </a:lnSpc>
              <a:spcBef>
                <a:spcPts val="0"/>
              </a:spcBef>
              <a:spcAft>
                <a:spcPts val="0"/>
              </a:spcAft>
              <a:buSzPts val="935"/>
              <a:buNone/>
            </a:pPr>
            <a:r>
              <a:rPr lang="en" sz="1629">
                <a:solidFill>
                  <a:srgbClr val="FFFF00"/>
                </a:solidFill>
              </a:rPr>
              <a:t>Percentage of shipments that met the on-time or early delivery threshold:  62.65%.</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t/>
            </a:r>
            <a:endParaRPr sz="1629">
              <a:solidFill>
                <a:srgbClr val="FFFF00"/>
              </a:solidFill>
            </a:endParaRPr>
          </a:p>
          <a:p>
            <a:pPr indent="-332105" lvl="0" marL="457200" rtl="0" algn="l">
              <a:lnSpc>
                <a:spcPct val="95000"/>
              </a:lnSpc>
              <a:spcBef>
                <a:spcPts val="0"/>
              </a:spcBef>
              <a:spcAft>
                <a:spcPts val="0"/>
              </a:spcAft>
              <a:buClr>
                <a:srgbClr val="FFFF00"/>
              </a:buClr>
              <a:buSzPts val="1630"/>
              <a:buChar char="●"/>
            </a:pPr>
            <a:r>
              <a:rPr lang="en" sz="1629">
                <a:solidFill>
                  <a:srgbClr val="FFFF00"/>
                </a:solidFill>
              </a:rPr>
              <a:t>On-Time Delivery Breakdown: </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On-Time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20.36 % of shipments that is 661 shipments delivered within the scheduled time window.</a:t>
            </a:r>
            <a:endParaRPr sz="1629">
              <a:solidFill>
                <a:srgbClr val="FFFF00"/>
              </a:solidFill>
            </a:endParaRPr>
          </a:p>
          <a:p>
            <a:pPr indent="0" lvl="0" marL="0" rtl="0" algn="l">
              <a:lnSpc>
                <a:spcPct val="95000"/>
              </a:lnSpc>
              <a:spcBef>
                <a:spcPts val="0"/>
              </a:spcBef>
              <a:spcAft>
                <a:spcPts val="0"/>
              </a:spcAft>
              <a:buSzPts val="935"/>
              <a:buNone/>
            </a:pPr>
            <a:r>
              <a:rPr lang="en" sz="1629">
                <a:solidFill>
                  <a:srgbClr val="FFFF00"/>
                </a:solidFill>
              </a:rPr>
              <a:t>Early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42.28% of shipments that is 1372 shipment delivered before the scheduled earliest time, suggesting potential scheduling adjustments.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Late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t/>
            </a:r>
            <a:endParaRPr sz="1629">
              <a:solidFill>
                <a:srgbClr val="FFFF00"/>
              </a:solidFill>
            </a:endParaRPr>
          </a:p>
          <a:p>
            <a:pPr indent="-332105" lvl="0" marL="457200" rtl="0" algn="l">
              <a:lnSpc>
                <a:spcPct val="95000"/>
              </a:lnSpc>
              <a:spcBef>
                <a:spcPts val="0"/>
              </a:spcBef>
              <a:spcAft>
                <a:spcPts val="0"/>
              </a:spcAft>
              <a:buClr>
                <a:srgbClr val="FFFF00"/>
              </a:buClr>
              <a:buSzPts val="1630"/>
              <a:buChar char="●"/>
            </a:pPr>
            <a:r>
              <a:rPr lang="en" sz="1629">
                <a:solidFill>
                  <a:srgbClr val="FFFF00"/>
                </a:solidFill>
              </a:rPr>
              <a:t>Number of Late Deliveries: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Shipments delivered later than the scheduled latest time plus the 30-minute buffer: 1212  shipments.</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Potential Late Deliveries: 1212</a:t>
            </a:r>
            <a:endParaRPr sz="1629">
              <a:solidFill>
                <a:srgbClr val="FFFF00"/>
              </a:solidFill>
            </a:endParaRPr>
          </a:p>
          <a:p>
            <a:pPr indent="0" lvl="0" marL="0" rtl="0" algn="l">
              <a:lnSpc>
                <a:spcPct val="95000"/>
              </a:lnSpc>
              <a:spcBef>
                <a:spcPts val="0"/>
              </a:spcBef>
              <a:spcAft>
                <a:spcPts val="0"/>
              </a:spcAft>
              <a:buClr>
                <a:schemeClr val="dk1"/>
              </a:buClr>
              <a:buSzPts val="935"/>
              <a:buFont typeface="Arial"/>
              <a:buNone/>
            </a:pPr>
            <a:r>
              <a:rPr lang="en" sz="1629">
                <a:solidFill>
                  <a:srgbClr val="FFFF00"/>
                </a:solidFill>
              </a:rPr>
              <a:t>Identification and notification of shipments at risk of late delivery</a:t>
            </a:r>
            <a:endParaRPr sz="1629">
              <a:solidFill>
                <a:srgbClr val="FFFF00"/>
              </a:solidFill>
            </a:endParaRPr>
          </a:p>
          <a:p>
            <a:pPr indent="0" lvl="0" marL="0" rtl="0" algn="l">
              <a:lnSpc>
                <a:spcPct val="95000"/>
              </a:lnSpc>
              <a:spcBef>
                <a:spcPts val="0"/>
              </a:spcBef>
              <a:spcAft>
                <a:spcPts val="1200"/>
              </a:spcAft>
              <a:buSzPts val="935"/>
              <a:buNone/>
            </a:pPr>
            <a:r>
              <a:t/>
            </a:r>
            <a:endParaRPr sz="1629">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chemeClr val="accent6"/>
                </a:solidFill>
              </a:rPr>
              <a:t>Potential Late Deliveries</a:t>
            </a:r>
            <a:endParaRPr>
              <a:solidFill>
                <a:schemeClr val="accent6"/>
              </a:solidFill>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solidFill>
                <a:schemeClr val="accent6"/>
              </a:solidFill>
            </a:endParaRPr>
          </a:p>
          <a:p>
            <a:pPr indent="-342900" lvl="0" marL="457200" rtl="0" algn="l">
              <a:spcBef>
                <a:spcPts val="0"/>
              </a:spcBef>
              <a:spcAft>
                <a:spcPts val="0"/>
              </a:spcAft>
              <a:buClr>
                <a:schemeClr val="accent6"/>
              </a:buClr>
              <a:buSzPts val="1800"/>
              <a:buChar char="●"/>
            </a:pPr>
            <a:r>
              <a:rPr lang="en">
                <a:solidFill>
                  <a:schemeClr val="accent6"/>
                </a:solidFill>
              </a:rPr>
              <a:t>Identification:</a:t>
            </a:r>
            <a:endParaRPr>
              <a:solidFill>
                <a:schemeClr val="accent6"/>
              </a:solidFill>
            </a:endParaRPr>
          </a:p>
          <a:p>
            <a:pPr indent="0" lvl="0" marL="0" rtl="0" algn="l">
              <a:spcBef>
                <a:spcPts val="0"/>
              </a:spcBef>
              <a:spcAft>
                <a:spcPts val="0"/>
              </a:spcAft>
              <a:buClr>
                <a:schemeClr val="dk1"/>
              </a:buClr>
              <a:buSzPts val="1100"/>
              <a:buFont typeface="Arial"/>
              <a:buNone/>
            </a:pPr>
            <a:r>
              <a:rPr lang="en">
                <a:solidFill>
                  <a:schemeClr val="accent6"/>
                </a:solidFill>
              </a:rPr>
              <a:t>Shipments with actual delivery times later than the scheduled latest delivery time plus the 30-minute buffer.</a:t>
            </a:r>
            <a:endParaRPr>
              <a:solidFill>
                <a:schemeClr val="accent6"/>
              </a:solidFill>
            </a:endParaRPr>
          </a:p>
          <a:p>
            <a:pPr indent="-342900" lvl="0" marL="457200" rtl="0" algn="l">
              <a:spcBef>
                <a:spcPts val="0"/>
              </a:spcBef>
              <a:spcAft>
                <a:spcPts val="0"/>
              </a:spcAft>
              <a:buClr>
                <a:schemeClr val="accent6"/>
              </a:buClr>
              <a:buSzPts val="1800"/>
              <a:buChar char="●"/>
            </a:pPr>
            <a:r>
              <a:rPr lang="en">
                <a:solidFill>
                  <a:schemeClr val="accent6"/>
                </a:solidFill>
              </a:rPr>
              <a:t>Notification Timing:</a:t>
            </a:r>
            <a:endParaRPr>
              <a:solidFill>
                <a:schemeClr val="accent6"/>
              </a:solidFill>
            </a:endParaRPr>
          </a:p>
          <a:p>
            <a:pPr indent="0" lvl="0" marL="0" rtl="0" algn="l">
              <a:spcBef>
                <a:spcPts val="0"/>
              </a:spcBef>
              <a:spcAft>
                <a:spcPts val="0"/>
              </a:spcAft>
              <a:buClr>
                <a:schemeClr val="dk1"/>
              </a:buClr>
              <a:buSzPts val="1100"/>
              <a:buFont typeface="Arial"/>
              <a:buNone/>
            </a:pPr>
            <a:r>
              <a:rPr lang="en">
                <a:solidFill>
                  <a:schemeClr val="accent6"/>
                </a:solidFill>
              </a:rPr>
              <a:t>Send notifications 30 minutes before the scheduled latest delivery time to proactively manage delays.</a:t>
            </a:r>
            <a:endParaRPr>
              <a:solidFill>
                <a:schemeClr val="accent6"/>
              </a:solidFill>
            </a:endParaRPr>
          </a:p>
          <a:p>
            <a:pPr indent="0" lvl="0" marL="0" rtl="0" algn="l">
              <a:spcBef>
                <a:spcPts val="0"/>
              </a:spcBef>
              <a:spcAft>
                <a:spcPts val="1200"/>
              </a:spcAft>
              <a:buNone/>
            </a:pPr>
            <a:r>
              <a:t/>
            </a:r>
            <a:endParaRPr>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Analysis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V</a:t>
            </a:r>
            <a:r>
              <a:rPr lang="en"/>
              <a:t>ehicle size performance</a:t>
            </a:r>
            <a:endParaRPr/>
          </a:p>
          <a:p>
            <a:pPr indent="0" lvl="0" marL="0" rtl="0" algn="l">
              <a:spcBef>
                <a:spcPts val="0"/>
              </a:spcBef>
              <a:spcAft>
                <a:spcPts val="1200"/>
              </a:spcAft>
              <a:buNone/>
            </a:pPr>
            <a:r>
              <a:t/>
            </a:r>
            <a:endParaRPr/>
          </a:p>
        </p:txBody>
      </p:sp>
      <p:pic>
        <p:nvPicPr>
          <p:cNvPr id="101" name="Google Shape;101;p20"/>
          <p:cNvPicPr preferRelativeResize="0"/>
          <p:nvPr/>
        </p:nvPicPr>
        <p:blipFill>
          <a:blip r:embed="rId3">
            <a:alphaModFix/>
          </a:blip>
          <a:stretch>
            <a:fillRect/>
          </a:stretch>
        </p:blipFill>
        <p:spPr>
          <a:xfrm>
            <a:off x="395900" y="1545275"/>
            <a:ext cx="8436400" cy="321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FFFF00"/>
                </a:solidFill>
              </a:rPr>
              <a:t>Vehicle Performance-Delay Caused</a:t>
            </a:r>
            <a:endParaRPr>
              <a:solidFill>
                <a:srgbClr val="FFFF00"/>
              </a:solidFill>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t/>
            </a:r>
            <a:endParaRPr>
              <a:solidFill>
                <a:srgbClr val="FF0000"/>
              </a:solidFill>
            </a:endParaRPr>
          </a:p>
          <a:p>
            <a:pPr indent="-396240" lvl="0" marL="457200" rtl="0" algn="l">
              <a:spcBef>
                <a:spcPts val="0"/>
              </a:spcBef>
              <a:spcAft>
                <a:spcPts val="0"/>
              </a:spcAft>
              <a:buClr>
                <a:srgbClr val="FFFF00"/>
              </a:buClr>
              <a:buSzPct val="100000"/>
              <a:buChar char="●"/>
            </a:pPr>
            <a:r>
              <a:rPr lang="en" sz="4800">
                <a:solidFill>
                  <a:srgbClr val="FFFF00"/>
                </a:solidFill>
              </a:rPr>
              <a:t>18T Rigid: 100% late deliveries (20 out of 20).</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26T Rigid: 100% on-time deliveries (0 out of 4).</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3.5T Van: 91% on-time deliveries (3 late out of 33).</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7.5T Rigid: 100% late deliveries (11 out of 11).</a:t>
            </a:r>
            <a:endParaRPr sz="4800">
              <a:solidFill>
                <a:srgbClr val="FFFF00"/>
              </a:solidFill>
            </a:endParaRPr>
          </a:p>
          <a:p>
            <a:pPr indent="-396240" lvl="0" marL="457200" rtl="0" algn="l">
              <a:spcBef>
                <a:spcPts val="0"/>
              </a:spcBef>
              <a:spcAft>
                <a:spcPts val="0"/>
              </a:spcAft>
              <a:buClr>
                <a:srgbClr val="FFFF00"/>
              </a:buClr>
              <a:buSzPct val="100000"/>
              <a:buChar char="●"/>
            </a:pPr>
            <a:r>
              <a:rPr lang="en" sz="4800">
                <a:solidFill>
                  <a:srgbClr val="FFFF00"/>
                </a:solidFill>
              </a:rPr>
              <a:t>Tractor Unit: 75% late deliveries (1118 out of 1493)</a:t>
            </a:r>
            <a:endParaRPr sz="4800">
              <a:solidFill>
                <a:srgbClr val="FFFF00"/>
              </a:solidFill>
            </a:endParaRPr>
          </a:p>
          <a:p>
            <a:pPr indent="0" lvl="0" marL="0" rtl="0" algn="l">
              <a:spcBef>
                <a:spcPts val="0"/>
              </a:spcBef>
              <a:spcAft>
                <a:spcPts val="1200"/>
              </a:spcAft>
              <a:buNone/>
            </a:pPr>
            <a:r>
              <a:t/>
            </a:r>
            <a:endParaRPr sz="4800">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